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0"/>
  </p:notesMasterIdLst>
  <p:sldIdLst>
    <p:sldId id="278" r:id="rId2"/>
    <p:sldId id="256" r:id="rId3"/>
    <p:sldId id="282" r:id="rId4"/>
    <p:sldId id="289" r:id="rId5"/>
    <p:sldId id="283" r:id="rId6"/>
    <p:sldId id="281" r:id="rId7"/>
    <p:sldId id="284" r:id="rId8"/>
    <p:sldId id="272" r:id="rId9"/>
    <p:sldId id="268" r:id="rId10"/>
    <p:sldId id="285" r:id="rId11"/>
    <p:sldId id="286" r:id="rId12"/>
    <p:sldId id="287" r:id="rId13"/>
    <p:sldId id="273" r:id="rId14"/>
    <p:sldId id="288" r:id="rId15"/>
    <p:sldId id="290" r:id="rId16"/>
    <p:sldId id="277" r:id="rId17"/>
    <p:sldId id="259" r:id="rId18"/>
    <p:sldId id="262" r:id="rId19"/>
    <p:sldId id="260" r:id="rId20"/>
    <p:sldId id="263" r:id="rId21"/>
    <p:sldId id="264" r:id="rId22"/>
    <p:sldId id="265" r:id="rId23"/>
    <p:sldId id="266" r:id="rId24"/>
    <p:sldId id="269" r:id="rId25"/>
    <p:sldId id="291" r:id="rId26"/>
    <p:sldId id="292" r:id="rId27"/>
    <p:sldId id="293" r:id="rId28"/>
    <p:sldId id="27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779" autoAdjust="0"/>
    <p:restoredTop sz="86443" autoAdjust="0"/>
  </p:normalViewPr>
  <p:slideViewPr>
    <p:cSldViewPr>
      <p:cViewPr varScale="1">
        <p:scale>
          <a:sx n="74" d="100"/>
          <a:sy n="74" d="100"/>
        </p:scale>
        <p:origin x="948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03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media/image1.png>
</file>

<file path=ppt/media/image10.jp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g>
</file>

<file path=ppt/media/image34.jpg>
</file>

<file path=ppt/media/image35.jpeg>
</file>

<file path=ppt/media/image38.jpeg>
</file>

<file path=ppt/media/image39.jpeg>
</file>

<file path=ppt/media/image4.jpg>
</file>

<file path=ppt/media/image40.jpeg>
</file>

<file path=ppt/media/image42.jpeg>
</file>

<file path=ppt/media/image43.jpg>
</file>

<file path=ppt/media/image44.jp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g>
</file>

<file path=ppt/media/image57.png>
</file>

<file path=ppt/media/image58.png>
</file>

<file path=ppt/media/image59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B2B27-27FD-4310-A236-F365C603392B}" type="datetimeFigureOut">
              <a:rPr lang="en-GB" smtClean="0"/>
              <a:t>30/03/2017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5E6C1-EF56-46D3-B468-FD80D229FA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74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C5E6C1-EF56-46D3-B468-FD80D229FA1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69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1905" y="181429"/>
            <a:ext cx="11710747" cy="650421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noProof="0" dirty="0"/>
          </a:p>
        </p:txBody>
      </p:sp>
      <p:pic>
        <p:nvPicPr>
          <p:cNvPr id="8" name="Picture 7" descr="MAC21_190.5x254_PowerPoint_Images_Cov v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1247"/>
            <a:ext cx="12192000" cy="3925824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609599" y="2754276"/>
            <a:ext cx="617582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825" b="0">
                <a:solidFill>
                  <a:schemeClr val="tx1"/>
                </a:solidFill>
                <a:latin typeface="Arial"/>
                <a:cs typeface="Arial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624341" y="1484784"/>
            <a:ext cx="85440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4417" y="213360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02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34400" y="1601999"/>
            <a:ext cx="10752000" cy="45252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060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23392" y="6309323"/>
            <a:ext cx="5472608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09323"/>
            <a:ext cx="2844800" cy="365125"/>
          </a:xfrm>
        </p:spPr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356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001277" y="5715016"/>
            <a:ext cx="57150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350" dirty="0"/>
          </a:p>
        </p:txBody>
      </p:sp>
    </p:spTree>
    <p:extLst>
      <p:ext uri="{BB962C8B-B14F-4D97-AF65-F5344CB8AC3E}">
        <p14:creationId xmlns:p14="http://schemas.microsoft.com/office/powerpoint/2010/main" val="382447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 Bullet Poin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AU" dirty="0"/>
              <a:t>Bullet point text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DA8B6152-6BA5-468E-8BDB-D514E330DDA6}" type="datetimeFigureOut">
              <a:rPr lang="en-GB" smtClean="0"/>
              <a:pPr/>
              <a:t>30/03/2017</a:t>
            </a:fld>
            <a:endParaRPr lang="en-GB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613429" y="846669"/>
            <a:ext cx="8530571" cy="53219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lang="en-AU" sz="1800" kern="1200" cap="all" dirty="0" smtClean="0">
                <a:solidFill>
                  <a:schemeClr val="tx2"/>
                </a:solidFill>
                <a:latin typeface="+mj-lt"/>
                <a:ea typeface="+mn-ea"/>
                <a:cs typeface="Arial"/>
              </a:defRPr>
            </a:lvl1pPr>
          </a:lstStyle>
          <a:p>
            <a:pPr lvl="0"/>
            <a:r>
              <a:rPr lang="en-AU" dirty="0"/>
              <a:t>SUBHEAD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613429" y="1628988"/>
            <a:ext cx="10914784" cy="4456855"/>
          </a:xfrm>
          <a:prstGeom prst="rect">
            <a:avLst/>
          </a:prstGeom>
        </p:spPr>
        <p:txBody>
          <a:bodyPr>
            <a:normAutofit/>
          </a:bodyPr>
          <a:lstStyle>
            <a:lvl1pPr marL="285743" indent="-285743">
              <a:spcAft>
                <a:spcPts val="0"/>
              </a:spcAft>
              <a:buSzPct val="73000"/>
              <a:buFont typeface="Arial" panose="020B0604020202020204" pitchFamily="34" charset="0"/>
              <a:buChar char="•"/>
              <a:defRPr lang="en-AU" sz="1800" b="0" kern="1200" cap="none" baseline="0" dirty="0" smtClean="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1pPr>
            <a:lvl2pPr>
              <a:defRPr baseline="0"/>
            </a:lvl2pPr>
            <a:lvl3pPr>
              <a:defRPr baseline="0"/>
            </a:lvl3pPr>
            <a:lvl4pPr>
              <a:defRPr lang="en-AU" sz="1800" b="0" kern="1200" cap="none" baseline="0" dirty="0" smtClean="0">
                <a:solidFill>
                  <a:schemeClr val="tx1"/>
                </a:solidFill>
                <a:latin typeface="Georgia"/>
                <a:ea typeface="+mn-ea"/>
                <a:cs typeface="Georgia"/>
              </a:defRPr>
            </a:lvl4pPr>
            <a:lvl5pPr>
              <a:defRPr baseline="0"/>
            </a:lvl5pPr>
          </a:lstStyle>
          <a:p>
            <a:pPr marL="0" lvl="3" indent="0" algn="l" defTabSz="45718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Tx/>
              <a:buNone/>
            </a:pPr>
            <a:r>
              <a:rPr lang="en-AU" noProof="0" dirty="0"/>
              <a:t>Bullets with sub-bullets</a:t>
            </a:r>
          </a:p>
          <a:p>
            <a:pPr lvl="0"/>
            <a:r>
              <a:rPr lang="en-AU" noProof="0" dirty="0"/>
              <a:t>First Level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5585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/>
          <a:lstStyle>
            <a:extLst/>
          </a:lstStyle>
          <a:p>
            <a:fld id="{DA8B6152-6BA5-468E-8BDB-D514E330DDA6}" type="datetimeFigureOut">
              <a:rPr lang="en-GB" smtClean="0"/>
              <a:pPr/>
              <a:t>30/03/2017</a:t>
            </a:fld>
            <a:endParaRPr lang="en-GB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4343400"/>
            <a:ext cx="103632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2834640"/>
            <a:ext cx="103632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241656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/>
          <a:lstStyle>
            <a:extLst/>
          </a:lstStyle>
          <a:p>
            <a:fld id="{DA8B6152-6BA5-468E-8BDB-D514E330DDA6}" type="datetimeFigureOut">
              <a:rPr lang="en-GB" smtClean="0"/>
              <a:pPr/>
              <a:t>30/03/2017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26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1905" y="181429"/>
            <a:ext cx="11710747" cy="650421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noProof="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609599" y="2754276"/>
            <a:ext cx="617582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825" b="0">
                <a:solidFill>
                  <a:schemeClr val="tx1"/>
                </a:solidFill>
                <a:latin typeface="Arial"/>
                <a:cs typeface="Arial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624341" y="1484784"/>
            <a:ext cx="85440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4417" y="213360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3782" y="3062172"/>
            <a:ext cx="4711095" cy="36330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  <p:pic>
        <p:nvPicPr>
          <p:cNvPr id="9" name="Picture Placeholder 9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6" t="17334" r="1" b="3521"/>
          <a:stretch/>
        </p:blipFill>
        <p:spPr>
          <a:xfrm>
            <a:off x="4909964" y="3068960"/>
            <a:ext cx="7018684" cy="36166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3445665"/>
            <a:ext cx="1943987" cy="323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1905" y="181429"/>
            <a:ext cx="11710747" cy="650421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noProof="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pic>
        <p:nvPicPr>
          <p:cNvPr id="9" name="Picture Placeholder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1" t="938" r="201" b="26657"/>
          <a:stretch/>
        </p:blipFill>
        <p:spPr>
          <a:xfrm>
            <a:off x="239789" y="1124745"/>
            <a:ext cx="11695927" cy="5560898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41048" y="2863021"/>
            <a:ext cx="8045752" cy="60831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41049" y="3485114"/>
            <a:ext cx="6407151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850" y="3428110"/>
            <a:ext cx="3248917" cy="324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11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41904" y="181429"/>
            <a:ext cx="11710800" cy="650421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noProof="0" dirty="0"/>
          </a:p>
        </p:txBody>
      </p:sp>
      <p:pic>
        <p:nvPicPr>
          <p:cNvPr id="15" name="Picture 14" descr="MAC21_190.5x254_PowerPoint_Images_Cov v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44032" cy="6858000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6161302" y="6183276"/>
            <a:ext cx="577266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825" b="0">
                <a:solidFill>
                  <a:schemeClr val="tx1"/>
                </a:solidFill>
                <a:latin typeface="Arial"/>
                <a:cs typeface="Arial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 hasCustomPrompt="1"/>
          </p:nvPr>
        </p:nvSpPr>
        <p:spPr>
          <a:xfrm>
            <a:off x="6192012" y="2708920"/>
            <a:ext cx="5664629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AU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6191251" y="3357564"/>
            <a:ext cx="5666316" cy="503237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369" y="181429"/>
            <a:ext cx="2037600" cy="76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8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Content no bullets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>
            <a:lvl1pPr>
              <a:defRPr sz="788"/>
            </a:lvl1pPr>
          </a:lstStyle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534531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594786" y="1604965"/>
            <a:ext cx="11002433" cy="4524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9429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1" y="1594760"/>
            <a:ext cx="5348515" cy="4525963"/>
          </a:xfrm>
        </p:spPr>
        <p:txBody>
          <a:bodyPr numCol="1" spcCol="144000"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Two Column content no bullets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6" hasCustomPrompt="1"/>
          </p:nvPr>
        </p:nvSpPr>
        <p:spPr>
          <a:xfrm>
            <a:off x="6248401" y="1594760"/>
            <a:ext cx="5348515" cy="4525963"/>
          </a:xfrm>
        </p:spPr>
        <p:txBody>
          <a:bodyPr numCol="1" spcCol="144000"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Two Column content no bullets</a:t>
            </a:r>
          </a:p>
        </p:txBody>
      </p:sp>
    </p:spTree>
    <p:extLst>
      <p:ext uri="{BB962C8B-B14F-4D97-AF65-F5344CB8AC3E}">
        <p14:creationId xmlns:p14="http://schemas.microsoft.com/office/powerpoint/2010/main" val="176722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>
            <a:lvl1pPr>
              <a:defRPr sz="788"/>
            </a:lvl1pPr>
          </a:lstStyle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609601" y="1591584"/>
            <a:ext cx="5306483" cy="4529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248401" y="1591584"/>
            <a:ext cx="5306483" cy="4529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22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31"/>
            <a:ext cx="5376597" cy="365125"/>
          </a:xfrm>
        </p:spPr>
        <p:txBody>
          <a:bodyPr/>
          <a:lstStyle>
            <a:lvl1pPr algn="l">
              <a:defRPr sz="788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31"/>
            <a:ext cx="2844800" cy="365125"/>
          </a:xfrm>
        </p:spPr>
        <p:txBody>
          <a:bodyPr/>
          <a:lstStyle/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90872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4619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544000" cy="648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392" y="6309323"/>
            <a:ext cx="547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0932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D4236-90E9-4FDA-B5A3-B527DBE9A47C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069" y="217272"/>
            <a:ext cx="2037600" cy="76273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00" y="1378805"/>
            <a:ext cx="10752000" cy="12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241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</p:sldLayoutIdLst>
  <p:txStyles>
    <p:titleStyle>
      <a:lvl1pPr algn="l" defTabSz="6858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600075" indent="-257175" algn="l" defTabSz="685800" rtl="0" eaLnBrk="1" latinLnBrk="0" hangingPunct="1">
        <a:spcBef>
          <a:spcPct val="20000"/>
        </a:spcBef>
        <a:buFont typeface="Georgia" panose="02040502050405020303" pitchFamily="18" charset="0"/>
        <a:buChar char="―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214313" algn="l" defTabSz="6858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Georgia" panose="02040502050405020303" pitchFamily="18" charset="0"/>
        <a:buChar char="―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7" Type="http://schemas.openxmlformats.org/officeDocument/2006/relationships/image" Target="../media/image40.jpeg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9.jpeg"/><Relationship Id="rId5" Type="http://schemas.openxmlformats.org/officeDocument/2006/relationships/image" Target="../media/image37.emf"/><Relationship Id="rId4" Type="http://schemas.openxmlformats.org/officeDocument/2006/relationships/package" Target="../embeddings/Microsoft_Excel_Worksheet2.xls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2.jpeg"/><Relationship Id="rId4" Type="http://schemas.openxmlformats.org/officeDocument/2006/relationships/image" Target="../media/image4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jpeg"/><Relationship Id="rId4" Type="http://schemas.openxmlformats.org/officeDocument/2006/relationships/image" Target="../media/image4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7" Type="http://schemas.openxmlformats.org/officeDocument/2006/relationships/image" Target="../media/image5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2.jpeg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4"/>
          </p:nvPr>
        </p:nvSpPr>
        <p:spPr/>
        <p:txBody>
          <a:bodyPr>
            <a:noAutofit/>
          </a:bodyPr>
          <a:lstStyle/>
          <a:p>
            <a:r>
              <a:rPr lang="en-GB" sz="1600" dirty="0" smtClean="0"/>
              <a:t>01 April 2017</a:t>
            </a:r>
            <a:endParaRPr lang="en-GB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4417" y="1506249"/>
            <a:ext cx="8544000" cy="648000"/>
          </a:xfrm>
        </p:spPr>
        <p:txBody>
          <a:bodyPr>
            <a:normAutofit fontScale="90000"/>
          </a:bodyPr>
          <a:lstStyle/>
          <a:p>
            <a:r>
              <a:rPr lang="en-GB" sz="3600" dirty="0" smtClean="0"/>
              <a:t>Children </a:t>
            </a:r>
            <a:r>
              <a:rPr lang="en-GB" sz="3600" dirty="0"/>
              <a:t>in Pompeii: the Invisible Majority?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Ray Laurence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2748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 descr="C:\Documents and Settings\hstuser\My Documents\My Pictures\Pompeii\Garcia y Garcis\CIL 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63952" y="1556792"/>
            <a:ext cx="5472608" cy="2853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1271464" y="1834161"/>
            <a:ext cx="6480720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3200" dirty="0"/>
              <a:t>Qui </a:t>
            </a:r>
            <a:r>
              <a:rPr lang="en-GB" sz="3200" dirty="0" err="1"/>
              <a:t>mihi</a:t>
            </a:r>
            <a:r>
              <a:rPr lang="en-GB" sz="3200" dirty="0"/>
              <a:t> </a:t>
            </a:r>
            <a:r>
              <a:rPr lang="en-GB" sz="3200" dirty="0" err="1"/>
              <a:t>docendi</a:t>
            </a:r>
            <a:r>
              <a:rPr lang="en-GB" sz="3200" dirty="0"/>
              <a:t/>
            </a:r>
            <a:br>
              <a:rPr lang="en-GB" sz="3200" dirty="0"/>
            </a:br>
            <a:r>
              <a:rPr lang="en-GB" sz="3200" dirty="0" err="1"/>
              <a:t>dederit</a:t>
            </a:r>
            <a:r>
              <a:rPr lang="en-GB" sz="3200" dirty="0"/>
              <a:t> </a:t>
            </a:r>
            <a:r>
              <a:rPr lang="en-GB" sz="3200" dirty="0" err="1"/>
              <a:t>mercedem</a:t>
            </a:r>
            <a:r>
              <a:rPr lang="en-GB" sz="3200" dirty="0"/>
              <a:t/>
            </a:r>
            <a:br>
              <a:rPr lang="en-GB" sz="3200" dirty="0"/>
            </a:br>
            <a:r>
              <a:rPr lang="en-GB" sz="3200" dirty="0"/>
              <a:t>(h)</a:t>
            </a:r>
            <a:r>
              <a:rPr lang="en-GB" sz="3200" dirty="0" err="1"/>
              <a:t>abeat</a:t>
            </a:r>
            <a:r>
              <a:rPr lang="en-GB" sz="3200" dirty="0"/>
              <a:t> quod</a:t>
            </a:r>
            <a:br>
              <a:rPr lang="en-GB" sz="3200" dirty="0"/>
            </a:br>
            <a:r>
              <a:rPr lang="en-GB" sz="3200" dirty="0"/>
              <a:t>petit a </a:t>
            </a:r>
            <a:r>
              <a:rPr lang="en-GB" sz="3200" dirty="0" err="1"/>
              <a:t>superis</a:t>
            </a:r>
            <a:r>
              <a:rPr lang="en-GB" sz="3200" dirty="0"/>
              <a:t> </a:t>
            </a:r>
            <a:br>
              <a:rPr lang="en-GB" sz="3200" dirty="0"/>
            </a:br>
            <a:r>
              <a:rPr lang="en-GB" sz="3200" dirty="0"/>
              <a:t>(</a:t>
            </a:r>
            <a:r>
              <a:rPr lang="en-GB" sz="3200" i="1" dirty="0"/>
              <a:t>CIL</a:t>
            </a:r>
            <a:r>
              <a:rPr lang="en-GB" sz="3200" dirty="0"/>
              <a:t> 4.8562)</a:t>
            </a:r>
          </a:p>
        </p:txBody>
      </p:sp>
      <p:sp>
        <p:nvSpPr>
          <p:cNvPr id="8" name="Rectangle 7"/>
          <p:cNvSpPr/>
          <p:nvPr/>
        </p:nvSpPr>
        <p:spPr>
          <a:xfrm>
            <a:off x="1283147" y="4941168"/>
            <a:ext cx="82089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2800" i="1" dirty="0">
                <a:latin typeface="Arial" charset="0"/>
              </a:rPr>
              <a:t>Whoever has paid me a fee for teaching, let him have what he seeks from the gods</a:t>
            </a:r>
          </a:p>
        </p:txBody>
      </p:sp>
    </p:spTree>
    <p:extLst>
      <p:ext uri="{BB962C8B-B14F-4D97-AF65-F5344CB8AC3E}">
        <p14:creationId xmlns:p14="http://schemas.microsoft.com/office/powerpoint/2010/main" val="291113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School</a:t>
            </a:r>
            <a:endParaRPr lang="en-GB" dirty="0"/>
          </a:p>
        </p:txBody>
      </p:sp>
      <p:pic>
        <p:nvPicPr>
          <p:cNvPr id="3" name="Picture 2" descr="Palaestra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19536" y="1340768"/>
            <a:ext cx="7920880" cy="492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Taking graffiti seriously</a:t>
            </a:r>
            <a:endParaRPr lang="en-GB" dirty="0"/>
          </a:p>
        </p:txBody>
      </p:sp>
      <p:pic>
        <p:nvPicPr>
          <p:cNvPr id="3" name="Picture 2" descr="GRAFFITI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63878" y="5085184"/>
            <a:ext cx="2164770" cy="1569172"/>
          </a:xfrm>
          <a:prstGeom prst="rect">
            <a:avLst/>
          </a:prstGeom>
        </p:spPr>
      </p:pic>
      <p:pic>
        <p:nvPicPr>
          <p:cNvPr id="4" name="Picture 3" descr="childs 4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9416" y="4562304"/>
            <a:ext cx="1572768" cy="1999488"/>
          </a:xfrm>
          <a:prstGeom prst="rect">
            <a:avLst/>
          </a:prstGeom>
        </p:spPr>
      </p:pic>
      <p:pic>
        <p:nvPicPr>
          <p:cNvPr id="5" name="Picture 4" descr="GRAFFITI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63536" y="1844824"/>
            <a:ext cx="3200356" cy="2304256"/>
          </a:xfrm>
          <a:prstGeom prst="rect">
            <a:avLst/>
          </a:prstGeom>
        </p:spPr>
      </p:pic>
      <p:pic>
        <p:nvPicPr>
          <p:cNvPr id="6" name="Picture 5" descr="GRAFFITI3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232246" y="2157504"/>
            <a:ext cx="3625430" cy="2520280"/>
          </a:xfrm>
          <a:prstGeom prst="rect">
            <a:avLst/>
          </a:prstGeom>
        </p:spPr>
      </p:pic>
      <p:pic>
        <p:nvPicPr>
          <p:cNvPr id="7" name="Picture 6" descr="Gladiators peristyle labirinto 2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889248" y="4188503"/>
            <a:ext cx="2511552" cy="2340864"/>
          </a:xfrm>
          <a:prstGeom prst="rect">
            <a:avLst/>
          </a:prstGeom>
        </p:spPr>
      </p:pic>
      <p:pic>
        <p:nvPicPr>
          <p:cNvPr id="8" name="Picture 7" descr="childs 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358640" y="1997208"/>
            <a:ext cx="1572768" cy="199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19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Alphabets in Public Space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C:\Documents and Settings\hstuser\My Documents\My Pictures\Pompeii\aLPHABETS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3"/>
            <a:ext cx="9086800" cy="5175159"/>
          </a:xfrm>
          <a:prstGeom prst="rect">
            <a:avLst/>
          </a:prstGeom>
          <a:noFill/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285309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Teeth and Health in Childhood</a:t>
            </a:r>
            <a:endParaRPr lang="en-GB" sz="2800" dirty="0"/>
          </a:p>
        </p:txBody>
      </p:sp>
      <p:pic>
        <p:nvPicPr>
          <p:cNvPr id="4" name="Content Placeholder 3" descr="skull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39416" y="1763478"/>
            <a:ext cx="3902224" cy="2423487"/>
          </a:xfrm>
        </p:spPr>
      </p:pic>
      <p:pic>
        <p:nvPicPr>
          <p:cNvPr id="5" name="Picture 4" descr="carie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460731" y="1844824"/>
            <a:ext cx="3443581" cy="2342141"/>
          </a:xfrm>
          <a:prstGeom prst="rect">
            <a:avLst/>
          </a:prstGeom>
        </p:spPr>
      </p:pic>
      <p:pic>
        <p:nvPicPr>
          <p:cNvPr id="6" name="Picture 5" descr="skull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336360" y="1841095"/>
            <a:ext cx="2592288" cy="226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5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amel-hypoplasia2-blo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9416" y="1772816"/>
            <a:ext cx="10535161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5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5520" y="188640"/>
            <a:ext cx="7772400" cy="914400"/>
          </a:xfrm>
        </p:spPr>
        <p:txBody>
          <a:bodyPr/>
          <a:lstStyle/>
          <a:p>
            <a:r>
              <a:rPr lang="en-GB" dirty="0" smtClean="0"/>
              <a:t>Measuring Children – Measuring Pompeii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84" y="1489162"/>
            <a:ext cx="4286876" cy="54006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337" y="1458840"/>
            <a:ext cx="3773045" cy="2475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897" y="4189462"/>
            <a:ext cx="3783485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Height and the Invisible Pompeian Child</a:t>
            </a:r>
            <a:endParaRPr lang="en-GB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800" dirty="0"/>
              <a:t>Age 6 – 106 cm tall</a:t>
            </a:r>
          </a:p>
          <a:p>
            <a:r>
              <a:rPr lang="en-GB" sz="2800" dirty="0"/>
              <a:t>Age 7 – 111 cm tall</a:t>
            </a:r>
          </a:p>
          <a:p>
            <a:r>
              <a:rPr lang="en-GB" sz="2800" dirty="0"/>
              <a:t>Age 8 – 117 cm tall</a:t>
            </a:r>
          </a:p>
          <a:p>
            <a:r>
              <a:rPr lang="en-GB" sz="2800" dirty="0"/>
              <a:t>Age 9 – 121 cm tall</a:t>
            </a:r>
          </a:p>
          <a:p>
            <a:r>
              <a:rPr lang="en-GB" sz="2800" dirty="0"/>
              <a:t>Age 10 – 126 cm tall</a:t>
            </a:r>
          </a:p>
          <a:p>
            <a:r>
              <a:rPr lang="en-GB" sz="2800" dirty="0"/>
              <a:t>Age 11 – 130 cm tall</a:t>
            </a:r>
          </a:p>
          <a:p>
            <a:r>
              <a:rPr lang="en-GB" sz="2800" dirty="0"/>
              <a:t>Age 12 – 134 cm tall</a:t>
            </a:r>
          </a:p>
          <a:p>
            <a:r>
              <a:rPr lang="en-GB" sz="2800" dirty="0"/>
              <a:t>Age 13 – 139 cm tall</a:t>
            </a:r>
          </a:p>
          <a:p>
            <a:r>
              <a:rPr lang="en-GB" sz="2800" dirty="0"/>
              <a:t>Age 14 – 145 cm tall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615" y="1794074"/>
            <a:ext cx="2328769" cy="27363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683" y="4797152"/>
            <a:ext cx="2863936" cy="16957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18853" y="1844824"/>
            <a:ext cx="3914202" cy="4383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25978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Household </a:t>
            </a:r>
            <a:r>
              <a:rPr lang="en-GB" dirty="0" err="1" smtClean="0"/>
              <a:t>Lararia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404630"/>
              </p:ext>
            </p:extLst>
          </p:nvPr>
        </p:nvGraphicFramePr>
        <p:xfrm>
          <a:off x="255625" y="1988840"/>
          <a:ext cx="9251950" cy="423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6" name="Worksheet" r:id="rId3" imgW="11795768" imgH="5395000" progId="Excel.Sheet.12">
                  <p:embed/>
                </p:oleObj>
              </mc:Choice>
              <mc:Fallback>
                <p:oleObj name="Worksheet" r:id="rId3" imgW="11795768" imgH="53950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25" y="1988840"/>
                        <a:ext cx="9251950" cy="423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24392" y="2276872"/>
            <a:ext cx="2376264" cy="286232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Age 6 – 106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7 – 111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8 – 117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9 – 121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10 – 126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11 – 130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12 – 134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13 – 139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14 – 145 cm tall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40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Crossroad Altars</a:t>
            </a:r>
            <a:endParaRPr lang="en-GB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578" y="4666263"/>
            <a:ext cx="3184776" cy="2068864"/>
          </a:xfr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320013"/>
              </p:ext>
            </p:extLst>
          </p:nvPr>
        </p:nvGraphicFramePr>
        <p:xfrm>
          <a:off x="523741" y="1024506"/>
          <a:ext cx="9188494" cy="3505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Worksheet" r:id="rId4" imgW="16383035" imgH="5135864" progId="Excel.Sheet.12">
                  <p:embed/>
                </p:oleObj>
              </mc:Choice>
              <mc:Fallback>
                <p:oleObj name="Worksheet" r:id="rId4" imgW="16383035" imgH="5135864" progId="Excel.Sheet.12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741" y="1024506"/>
                        <a:ext cx="9188494" cy="350557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231" y="4640883"/>
            <a:ext cx="2843808" cy="20425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628" y="4707249"/>
            <a:ext cx="3244208" cy="21237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153600" y="1011855"/>
            <a:ext cx="2376264" cy="258532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Age 6 – 106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7 – 111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8 – 117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9 – 121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10 – 126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11 – 130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12 – 134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13 – 139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14 – 145 cm tall</a:t>
            </a:r>
          </a:p>
        </p:txBody>
      </p:sp>
    </p:spTree>
    <p:extLst>
      <p:ext uri="{BB962C8B-B14F-4D97-AF65-F5344CB8AC3E}">
        <p14:creationId xmlns:p14="http://schemas.microsoft.com/office/powerpoint/2010/main" val="372500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effectLst/>
              </a:rPr>
              <a:t>Creating Roman Children</a:t>
            </a:r>
            <a:endParaRPr lang="en-GB" dirty="0">
              <a:effectLst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/>
              <a:t>Average life expectancy c. 30 years</a:t>
            </a:r>
          </a:p>
          <a:p>
            <a:endParaRPr lang="en-GB" sz="2400" dirty="0"/>
          </a:p>
          <a:p>
            <a:r>
              <a:rPr lang="en-GB" sz="2400" dirty="0" smtClean="0"/>
              <a:t>Life span – not so different, but only 7% of population over 60 years old</a:t>
            </a:r>
          </a:p>
          <a:p>
            <a:endParaRPr lang="en-GB" sz="2400" dirty="0"/>
          </a:p>
          <a:p>
            <a:r>
              <a:rPr lang="en-GB" sz="2400" dirty="0" smtClean="0"/>
              <a:t>Up to 50% of the population less than 18 years old</a:t>
            </a:r>
          </a:p>
          <a:p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GB" sz="2800" dirty="0" smtClean="0"/>
              <a:t>Demography</a:t>
            </a:r>
            <a:endParaRPr lang="en-GB" sz="28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45" y="1841481"/>
            <a:ext cx="5606225" cy="4032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Bar Counters</a:t>
            </a:r>
            <a:endParaRPr lang="en-GB" sz="2800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0471583"/>
              </p:ext>
            </p:extLst>
          </p:nvPr>
        </p:nvGraphicFramePr>
        <p:xfrm>
          <a:off x="609600" y="1536700"/>
          <a:ext cx="8099425" cy="532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Worksheet" r:id="rId3" imgW="9395454" imgH="6172193" progId="Excel.Sheet.12">
                  <p:embed/>
                </p:oleObj>
              </mc:Choice>
              <mc:Fallback>
                <p:oleObj name="Worksheet" r:id="rId3" imgW="9395454" imgH="61721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536700"/>
                        <a:ext cx="8099425" cy="532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976320" y="1772816"/>
            <a:ext cx="2376264" cy="286232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Age 6 – 106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7 – 111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8 – 117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9 – 121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10 – 126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11 – 130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12 – 134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13 – 139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14 – 145 cm tall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799" y="3717032"/>
            <a:ext cx="3652669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7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Cisterns and Safety</a:t>
            </a:r>
            <a:endParaRPr lang="en-GB" sz="3200" dirty="0"/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9696400" y="2132856"/>
            <a:ext cx="2304256" cy="270227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6 – 106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7 – 111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8 – 117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9 – 121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10 – 126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11 – 130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12 – 134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13 – 139 cm tall</a:t>
            </a:r>
          </a:p>
          <a:p>
            <a:pPr marL="6858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Age 14 – 145 cm tall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928" y="1781670"/>
            <a:ext cx="4089322" cy="35334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781670"/>
            <a:ext cx="4742099" cy="355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30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Water and Streets</a:t>
            </a:r>
            <a:endParaRPr lang="en-GB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952" y="1695138"/>
            <a:ext cx="4104456" cy="2754961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00" y="2924944"/>
            <a:ext cx="4536504" cy="3456384"/>
          </a:xfrm>
          <a:prstGeom prst="rect">
            <a:avLst/>
          </a:prstGeom>
        </p:spPr>
      </p:pic>
      <p:pic>
        <p:nvPicPr>
          <p:cNvPr id="6" name="Picture 5" descr="C:\Documents and Settings\hstuser\My Documents\My Pictures\Pompeii\Garcia y Garcis\Slave child Paris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6551" y="1841988"/>
            <a:ext cx="1298575" cy="2461260"/>
          </a:xfrm>
          <a:prstGeom prst="rect">
            <a:avLst/>
          </a:prstGeom>
          <a:noFill/>
          <a:ln>
            <a:noFill/>
          </a:ln>
          <a:extLst/>
        </p:spPr>
      </p:pic>
      <p:pic>
        <p:nvPicPr>
          <p:cNvPr id="7" name="Picture 6" descr="C:\Documents and Settings\hstuser\My Documents\My Pictures\Pompeii\Garcia y Garcis\Slave child pompeii Garcia y Garcia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189" y="4797152"/>
            <a:ext cx="3727096" cy="1844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678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Height below</a:t>
            </a:r>
            <a:endParaRPr lang="en-GB" dirty="0"/>
          </a:p>
        </p:txBody>
      </p:sp>
      <p:pic>
        <p:nvPicPr>
          <p:cNvPr id="4" name="Content Placeholder 3" descr="C:\Documents and Settings\hstuser\My Documents\My Pictures\Pompeii\Forum2.jp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1" y="1700808"/>
            <a:ext cx="4430389" cy="4572000"/>
          </a:xfrm>
          <a:prstGeom prst="rect">
            <a:avLst/>
          </a:prstGeom>
          <a:noFill/>
          <a:ln>
            <a:noFill/>
          </a:ln>
          <a:extLst/>
        </p:spPr>
      </p:pic>
      <p:pic>
        <p:nvPicPr>
          <p:cNvPr id="5" name="Picture 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1844824"/>
            <a:ext cx="1800200" cy="288032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1879982"/>
            <a:ext cx="1872208" cy="2629139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655" y="5013176"/>
            <a:ext cx="1990725" cy="1341120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2" y="5013177"/>
            <a:ext cx="1968500" cy="132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6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Reading and Statue Bases</a:t>
            </a:r>
            <a:endParaRPr lang="en-GB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1412776"/>
            <a:ext cx="3456384" cy="252028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040" y="1628800"/>
            <a:ext cx="3437364" cy="48965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1544" y="4058118"/>
            <a:ext cx="2376264" cy="258532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Age 6 – 106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7 – 111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8 – 117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9 – 121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10 – 126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11 – 130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12 – 134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13 – 139 cm tall</a:t>
            </a:r>
          </a:p>
          <a:p>
            <a:r>
              <a:rPr lang="en-GB" dirty="0">
                <a:solidFill>
                  <a:schemeClr val="bg1"/>
                </a:solidFill>
              </a:rPr>
              <a:t>Age 14 – 145 cm tall</a:t>
            </a:r>
          </a:p>
        </p:txBody>
      </p:sp>
    </p:spTree>
    <p:extLst>
      <p:ext uri="{BB962C8B-B14F-4D97-AF65-F5344CB8AC3E}">
        <p14:creationId xmlns:p14="http://schemas.microsoft.com/office/powerpoint/2010/main" val="299036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 read more about this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40" y="1772816"/>
            <a:ext cx="2954446" cy="446449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1793118"/>
            <a:ext cx="7772659" cy="436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5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oughTheMarketpla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39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00"/>
    </mc:Choice>
    <mc:Fallback>
      <p:transition spd="slow" advTm="21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2" y="-99392"/>
            <a:ext cx="12368697" cy="69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9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9376" y="4725144"/>
            <a:ext cx="11215592" cy="608315"/>
          </a:xfrm>
        </p:spPr>
        <p:txBody>
          <a:bodyPr>
            <a:noAutofit/>
          </a:bodyPr>
          <a:lstStyle/>
          <a:p>
            <a:r>
              <a:rPr lang="en-GB" sz="6000" u="sng" dirty="0">
                <a:solidFill>
                  <a:schemeClr val="bg1"/>
                </a:solidFill>
              </a:rPr>
              <a:t>http</a:t>
            </a:r>
            <a:r>
              <a:rPr lang="en-GB" sz="6000" u="sng" dirty="0" smtClean="0">
                <a:solidFill>
                  <a:schemeClr val="bg1"/>
                </a:solidFill>
              </a:rPr>
              <a:t>://youtu.be/juWYhMoDTN0</a:t>
            </a:r>
            <a:r>
              <a:rPr lang="en-GB" sz="6000" dirty="0">
                <a:solidFill>
                  <a:schemeClr val="bg1"/>
                </a:solidFill>
              </a:rPr>
              <a:t/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/>
            </a:r>
            <a:br>
              <a:rPr lang="en-GB" sz="6000" dirty="0">
                <a:solidFill>
                  <a:schemeClr val="bg1"/>
                </a:solidFill>
              </a:rPr>
            </a:br>
            <a:endParaRPr lang="en-GB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52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critical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Ancient writers adult males – there are no sources written by children.</a:t>
            </a:r>
          </a:p>
          <a:p>
            <a:endParaRPr lang="en-GB" sz="2400" dirty="0"/>
          </a:p>
          <a:p>
            <a:r>
              <a:rPr lang="en-GB" sz="2400" dirty="0" smtClean="0"/>
              <a:t>Most Latin writers are in fact well over the age of 50, thus represent or idealise/demonise children.</a:t>
            </a:r>
            <a:endParaRPr lang="en-GB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smtClean="0"/>
              <a:t>Sources on children and/or Roman History blind to children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6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Modern books on Pompeii lacking in children?</a:t>
            </a:r>
          </a:p>
          <a:p>
            <a:endParaRPr lang="en-GB" sz="2400" dirty="0"/>
          </a:p>
          <a:p>
            <a:r>
              <a:rPr lang="en-GB" sz="2400" i="1" dirty="0" smtClean="0"/>
              <a:t>Houses and Society in Herculaneum and Pompeii</a:t>
            </a:r>
          </a:p>
          <a:p>
            <a:endParaRPr lang="en-GB" sz="2400" i="1" dirty="0"/>
          </a:p>
          <a:p>
            <a:r>
              <a:rPr lang="en-GB" sz="2400" i="1" dirty="0" smtClean="0"/>
              <a:t>Roman Pompeii: Space and Society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349982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Present in imagery</a:t>
            </a:r>
            <a:endParaRPr lang="en-GB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4" descr="C:\Documents and Settings\hstuser\My Documents\My Pictures\Pompeii\Forum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6812" y="1340768"/>
            <a:ext cx="11125873" cy="4896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6120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Impetus to have children in Roman Pompeii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GB" sz="2000" dirty="0" smtClean="0"/>
              <a:t>Fusion of Research and Impact</a:t>
            </a:r>
            <a:endParaRPr lang="en-GB" sz="20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GB" sz="2400" i="1" dirty="0" smtClean="0"/>
              <a:t>Growing Up and Growing Old in Ancient Rome</a:t>
            </a:r>
          </a:p>
          <a:p>
            <a:r>
              <a:rPr lang="en-GB" sz="2400" i="1" dirty="0" smtClean="0"/>
              <a:t>Cultural History of Childhood and the Family</a:t>
            </a:r>
          </a:p>
          <a:p>
            <a:r>
              <a:rPr lang="en-GB" sz="2400" dirty="0" smtClean="0"/>
              <a:t>University of Oslo – Tiny Voices Project</a:t>
            </a:r>
          </a:p>
          <a:p>
            <a:r>
              <a:rPr lang="en-GB" sz="2400" dirty="0" smtClean="0"/>
              <a:t>Academic </a:t>
            </a:r>
            <a:r>
              <a:rPr lang="en-GB" sz="2400" dirty="0"/>
              <a:t>interest in agency in the Roman world – children’s agency in the making of urbanism important, but challenging.</a:t>
            </a:r>
          </a:p>
          <a:p>
            <a:pPr marL="0" indent="0">
              <a:buNone/>
            </a:pPr>
            <a:endParaRPr lang="en-GB" sz="2400" i="1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Please come and teach your son’s primary school class about the Romans.</a:t>
            </a:r>
          </a:p>
          <a:p>
            <a:r>
              <a:rPr lang="en-GB" sz="2400" dirty="0" smtClean="0"/>
              <a:t>Met an animator – </a:t>
            </a:r>
          </a:p>
          <a:p>
            <a:r>
              <a:rPr lang="en-GB" sz="2400" dirty="0" err="1" smtClean="0"/>
              <a:t>TED.Ed</a:t>
            </a:r>
            <a:r>
              <a:rPr lang="en-GB" sz="2400" dirty="0" smtClean="0"/>
              <a:t> commissioned a film</a:t>
            </a:r>
          </a:p>
          <a:p>
            <a:r>
              <a:rPr lang="en-GB" sz="2400" dirty="0"/>
              <a:t>W</a:t>
            </a:r>
            <a:r>
              <a:rPr lang="en-GB" sz="2400" dirty="0" smtClean="0"/>
              <a:t>rote animation script – recorded animation script</a:t>
            </a:r>
            <a:endParaRPr lang="en-GB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2" y="4691681"/>
            <a:ext cx="1608666" cy="16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33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9" name="MQMusVid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9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After animation made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594760"/>
            <a:ext cx="4550295" cy="452596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400" dirty="0" smtClean="0"/>
              <a:t>2012-17 – 8 million </a:t>
            </a:r>
            <a:r>
              <a:rPr lang="en-GB" sz="2400" dirty="0"/>
              <a:t>YouTube views</a:t>
            </a:r>
          </a:p>
          <a:p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67408" y="6284617"/>
            <a:ext cx="6264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0070C0"/>
                </a:solidFill>
              </a:rPr>
              <a:t>https://blogs.kent.ac.uk/lucius-romans</a:t>
            </a:r>
            <a:r>
              <a:rPr lang="en-GB" dirty="0" smtClean="0">
                <a:solidFill>
                  <a:srgbClr val="0070C0"/>
                </a:solidFill>
              </a:rPr>
              <a:t>/</a:t>
            </a: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6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53" y="1421354"/>
            <a:ext cx="8666939" cy="4872773"/>
          </a:xfrm>
        </p:spPr>
      </p:pic>
    </p:spTree>
    <p:extLst>
      <p:ext uri="{BB962C8B-B14F-4D97-AF65-F5344CB8AC3E}">
        <p14:creationId xmlns:p14="http://schemas.microsoft.com/office/powerpoint/2010/main" val="259472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3592" y="512064"/>
            <a:ext cx="7787208" cy="914400"/>
          </a:xfrm>
        </p:spPr>
        <p:txBody>
          <a:bodyPr/>
          <a:lstStyle/>
          <a:p>
            <a:r>
              <a:rPr lang="en-GB" dirty="0" smtClean="0"/>
              <a:t>Old news – Tiny </a:t>
            </a:r>
            <a:r>
              <a:rPr lang="en-GB" dirty="0" err="1"/>
              <a:t>D</a:t>
            </a:r>
            <a:r>
              <a:rPr lang="en-GB" dirty="0" err="1" smtClean="0"/>
              <a:t>ecurions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 smtClean="0"/>
              <a:t>Inscriptions point to more than one child less than 10 years old are members of the town council.</a:t>
            </a:r>
          </a:p>
          <a:p>
            <a:r>
              <a:rPr lang="en-GB" sz="2000" dirty="0" smtClean="0"/>
              <a:t>One rebuilds temple of Isis.</a:t>
            </a:r>
          </a:p>
          <a:p>
            <a:r>
              <a:rPr lang="en-GB" sz="2000" dirty="0" smtClean="0"/>
              <a:t>How might such children appear in public?</a:t>
            </a:r>
            <a:endParaRPr lang="en-GB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3051427"/>
            <a:ext cx="2304256" cy="38065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975" y="3079363"/>
            <a:ext cx="2297025" cy="3778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249" y="3220080"/>
            <a:ext cx="5345106" cy="346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76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Ara </a:t>
            </a:r>
            <a:r>
              <a:rPr lang="en-GB" dirty="0" err="1" smtClean="0"/>
              <a:t>Pacis</a:t>
            </a:r>
            <a:r>
              <a:rPr lang="en-GB" dirty="0" smtClean="0"/>
              <a:t> – children in public art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1700808"/>
            <a:ext cx="7488832" cy="4896864"/>
          </a:xfrm>
        </p:spPr>
      </p:pic>
    </p:spTree>
    <p:extLst>
      <p:ext uri="{BB962C8B-B14F-4D97-AF65-F5344CB8AC3E}">
        <p14:creationId xmlns:p14="http://schemas.microsoft.com/office/powerpoint/2010/main" val="129026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C UNI BASIC_Round 1 Draft for feedback">
  <a:themeElements>
    <a:clrScheme name="MQU Colours">
      <a:dk1>
        <a:sysClr val="windowText" lastClr="000000"/>
      </a:dk1>
      <a:lt1>
        <a:sysClr val="window" lastClr="FFFFFF"/>
      </a:lt1>
      <a:dk2>
        <a:srgbClr val="D6D2C4"/>
      </a:dk2>
      <a:lt2>
        <a:srgbClr val="E6E4DC"/>
      </a:lt2>
      <a:accent1>
        <a:srgbClr val="A6192E"/>
      </a:accent1>
      <a:accent2>
        <a:srgbClr val="76232F"/>
      </a:accent2>
      <a:accent3>
        <a:srgbClr val="D6001C"/>
      </a:accent3>
      <a:accent4>
        <a:srgbClr val="C6007E"/>
      </a:accent4>
      <a:accent5>
        <a:srgbClr val="80225F"/>
      </a:accent5>
      <a:accent6>
        <a:srgbClr val="373A36"/>
      </a:accent6>
      <a:hlink>
        <a:srgbClr val="A6192E"/>
      </a:hlink>
      <a:folHlink>
        <a:srgbClr val="954F72"/>
      </a:folHlink>
    </a:clrScheme>
    <a:fontScheme name="MQ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3BA232C6-A5C1-47B9-8A28-464167D16A10}" vid="{FDACC145-6D33-49F9-BAB5-402643AB0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MQ PowerPoint 16x9 template</Template>
  <TotalTime>469</TotalTime>
  <Words>659</Words>
  <Application>Microsoft Office PowerPoint</Application>
  <PresentationFormat>Widescreen</PresentationFormat>
  <Paragraphs>112</Paragraphs>
  <Slides>28</Slides>
  <Notes>1</Notes>
  <HiddenSlides>0</HiddenSlides>
  <MMClips>2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Georgia</vt:lpstr>
      <vt:lpstr>Wingdings</vt:lpstr>
      <vt:lpstr>MAC UNI BASIC_Round 1 Draft for feedback</vt:lpstr>
      <vt:lpstr>Worksheet</vt:lpstr>
      <vt:lpstr>Children in Pompeii: the Invisible Majority? </vt:lpstr>
      <vt:lpstr>Creating Roman Children</vt:lpstr>
      <vt:lpstr>The critical problem</vt:lpstr>
      <vt:lpstr>Present in imagery</vt:lpstr>
      <vt:lpstr>Impetus to have children in Roman Pompeii</vt:lpstr>
      <vt:lpstr>PowerPoint Presentation</vt:lpstr>
      <vt:lpstr>After animation made</vt:lpstr>
      <vt:lpstr>Old news – Tiny Decurions</vt:lpstr>
      <vt:lpstr>Ara Pacis – children in public art</vt:lpstr>
      <vt:lpstr>PowerPoint Presentation</vt:lpstr>
      <vt:lpstr>School</vt:lpstr>
      <vt:lpstr>Taking graffiti seriously</vt:lpstr>
      <vt:lpstr>Alphabets in Public Space</vt:lpstr>
      <vt:lpstr>Teeth and Health in Childhood</vt:lpstr>
      <vt:lpstr>PowerPoint Presentation</vt:lpstr>
      <vt:lpstr>Measuring Children – Measuring Pompeii</vt:lpstr>
      <vt:lpstr>Height and the Invisible Pompeian Child</vt:lpstr>
      <vt:lpstr>Household Lararia</vt:lpstr>
      <vt:lpstr>Crossroad Altars</vt:lpstr>
      <vt:lpstr>Bar Counters</vt:lpstr>
      <vt:lpstr>Cisterns and Safety</vt:lpstr>
      <vt:lpstr>Water and Streets</vt:lpstr>
      <vt:lpstr>Height below</vt:lpstr>
      <vt:lpstr>Reading and Statue Bases</vt:lpstr>
      <vt:lpstr>To read more about this</vt:lpstr>
      <vt:lpstr>PowerPoint Presentation</vt:lpstr>
      <vt:lpstr>PowerPoint Presentation</vt:lpstr>
      <vt:lpstr>http://youtu.be/juWYhMoDTN0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Image of the Roman Emperor – Past and Present</dc:title>
  <dc:creator>rl225</dc:creator>
  <cp:lastModifiedBy>Ray Laurence</cp:lastModifiedBy>
  <cp:revision>50</cp:revision>
  <dcterms:created xsi:type="dcterms:W3CDTF">2011-01-04T10:27:26Z</dcterms:created>
  <dcterms:modified xsi:type="dcterms:W3CDTF">2017-03-30T00:39:40Z</dcterms:modified>
</cp:coreProperties>
</file>

<file path=docProps/thumbnail.jpeg>
</file>